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72" r:id="rId2"/>
    <p:sldId id="324" r:id="rId3"/>
    <p:sldId id="325" r:id="rId4"/>
    <p:sldId id="275" r:id="rId5"/>
    <p:sldId id="274" r:id="rId6"/>
    <p:sldId id="276" r:id="rId7"/>
    <p:sldId id="277" r:id="rId8"/>
    <p:sldId id="278" r:id="rId9"/>
    <p:sldId id="279" r:id="rId10"/>
    <p:sldId id="327" r:id="rId11"/>
    <p:sldId id="280" r:id="rId12"/>
    <p:sldId id="328" r:id="rId13"/>
    <p:sldId id="347" r:id="rId14"/>
    <p:sldId id="329" r:id="rId15"/>
    <p:sldId id="282" r:id="rId16"/>
    <p:sldId id="330" r:id="rId17"/>
    <p:sldId id="331" r:id="rId18"/>
    <p:sldId id="332" r:id="rId19"/>
    <p:sldId id="333" r:id="rId20"/>
    <p:sldId id="283" r:id="rId21"/>
    <p:sldId id="335" r:id="rId22"/>
    <p:sldId id="334" r:id="rId23"/>
    <p:sldId id="285" r:id="rId24"/>
    <p:sldId id="286" r:id="rId25"/>
    <p:sldId id="287" r:id="rId26"/>
    <p:sldId id="337" r:id="rId27"/>
    <p:sldId id="338" r:id="rId28"/>
    <p:sldId id="336" r:id="rId29"/>
    <p:sldId id="290" r:id="rId30"/>
    <p:sldId id="321" r:id="rId31"/>
    <p:sldId id="291" r:id="rId32"/>
    <p:sldId id="292" r:id="rId33"/>
    <p:sldId id="293" r:id="rId34"/>
    <p:sldId id="339" r:id="rId35"/>
    <p:sldId id="294" r:id="rId36"/>
    <p:sldId id="346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40" r:id="rId47"/>
    <p:sldId id="345" r:id="rId48"/>
    <p:sldId id="341" r:id="rId49"/>
    <p:sldId id="305" r:id="rId50"/>
    <p:sldId id="306" r:id="rId51"/>
    <p:sldId id="307" r:id="rId52"/>
    <p:sldId id="342" r:id="rId53"/>
    <p:sldId id="309" r:id="rId54"/>
    <p:sldId id="310" r:id="rId55"/>
    <p:sldId id="323" r:id="rId56"/>
    <p:sldId id="311" r:id="rId57"/>
    <p:sldId id="343" r:id="rId58"/>
    <p:sldId id="312" r:id="rId59"/>
    <p:sldId id="313" r:id="rId60"/>
    <p:sldId id="315" r:id="rId61"/>
    <p:sldId id="344" r:id="rId62"/>
    <p:sldId id="316" r:id="rId63"/>
    <p:sldId id="322" r:id="rId64"/>
    <p:sldId id="317" r:id="rId65"/>
    <p:sldId id="320" r:id="rId66"/>
    <p:sldId id="318" r:id="rId67"/>
    <p:sldId id="319" r:id="rId68"/>
  </p:sldIdLst>
  <p:sldSz cx="9144000" cy="6858000" type="screen4x3"/>
  <p:notesSz cx="69723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104" d="100"/>
          <a:sy n="104" d="100"/>
        </p:scale>
        <p:origin x="-384" y="1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9357" y="0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/>
          <a:lstStyle>
            <a:lvl1pPr algn="r">
              <a:defRPr sz="1200"/>
            </a:lvl1pPr>
          </a:lstStyle>
          <a:p>
            <a:fld id="{41CE170C-F542-4DBF-8E9C-226A742432F0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9357" y="8769653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 anchor="b"/>
          <a:lstStyle>
            <a:lvl1pPr algn="r">
              <a:defRPr sz="1200"/>
            </a:lvl1pPr>
          </a:lstStyle>
          <a:p>
            <a:fld id="{A956D327-764F-4AC0-8445-91D6FBCB6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3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9357" y="0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/>
          <a:lstStyle>
            <a:lvl1pPr algn="r">
              <a:defRPr sz="1200"/>
            </a:lvl1pPr>
          </a:lstStyle>
          <a:p>
            <a:fld id="{28C22AEE-E293-40D8-A500-29B5374F081D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92" tIns="46296" rIns="92592" bIns="462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230" y="4385628"/>
            <a:ext cx="5577840" cy="4154805"/>
          </a:xfrm>
          <a:prstGeom prst="rect">
            <a:avLst/>
          </a:prstGeom>
        </p:spPr>
        <p:txBody>
          <a:bodyPr vert="horz" lIns="92592" tIns="46296" rIns="92592" bIns="4629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9357" y="8769653"/>
            <a:ext cx="3021330" cy="461645"/>
          </a:xfrm>
          <a:prstGeom prst="rect">
            <a:avLst/>
          </a:prstGeom>
        </p:spPr>
        <p:txBody>
          <a:bodyPr vert="horz" lIns="92592" tIns="46296" rIns="92592" bIns="46296" rtlCol="0" anchor="b"/>
          <a:lstStyle>
            <a:lvl1pPr algn="r">
              <a:defRPr sz="1200"/>
            </a:lvl1pPr>
          </a:lstStyle>
          <a:p>
            <a:fld id="{4CDF0AE5-1328-4734-A815-01DBACDF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5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 skinny</a:t>
            </a:r>
            <a:r>
              <a:rPr lang="en-US" baseline="0" dirty="0" smtClean="0"/>
              <a:t> leaves (seen in the photo at the right)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9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Yellow</a:t>
            </a:r>
            <a:r>
              <a:rPr lang="en-US" baseline="0" dirty="0" smtClean="0"/>
              <a:t> flowers; Hairy </a:t>
            </a:r>
            <a:r>
              <a:rPr lang="en-US" baseline="0" dirty="0" err="1" smtClean="0"/>
              <a:t>Goldenaster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3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CYAC species up at PHACE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6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Alternating</a:t>
            </a:r>
            <a:r>
              <a:rPr lang="en-US" baseline="0" dirty="0" smtClean="0"/>
              <a:t> spines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9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Spines arranged 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92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THESE!!</a:t>
            </a:r>
            <a:r>
              <a:rPr lang="en-US" baseline="0" dirty="0" smtClean="0"/>
              <a:t> Wear good boots!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F0AE5-1328-4734-A815-01DBACDF2F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6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38FE-A2DD-44BD-AE76-34FF00A1FFC4}" type="datetimeFigureOut">
              <a:rPr lang="en-US" smtClean="0"/>
              <a:pPr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978E1-040C-48F5-9D95-9B059313A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080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Allium</a:t>
            </a:r>
            <a:r>
              <a:rPr lang="en-US" sz="2800" i="1" dirty="0" smtClean="0"/>
              <a:t> textile</a:t>
            </a:r>
            <a:endParaRPr lang="en-US" sz="2800" i="1" dirty="0"/>
          </a:p>
        </p:txBody>
      </p:sp>
      <p:pic>
        <p:nvPicPr>
          <p:cNvPr id="4" name="Picture 3" descr="ALT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990600"/>
            <a:ext cx="84582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HEVI –</a:t>
            </a:r>
            <a:r>
              <a:rPr lang="en-US" i="1" dirty="0" err="1" smtClean="0"/>
              <a:t>Heterotheca</a:t>
            </a:r>
            <a:r>
              <a:rPr lang="en-US" i="1" dirty="0" smtClean="0"/>
              <a:t> </a:t>
            </a:r>
            <a:r>
              <a:rPr lang="en-US" i="1" dirty="0" err="1"/>
              <a:t>villosa</a:t>
            </a:r>
            <a:endParaRPr lang="en-US" i="1" dirty="0"/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333"/>
          <a:stretch>
            <a:fillRect/>
          </a:stretch>
        </p:blipFill>
        <p:spPr bwMode="auto">
          <a:xfrm>
            <a:off x="5334000" y="0"/>
            <a:ext cx="28082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/>
          <a:stretch>
            <a:fillRect/>
          </a:stretch>
        </p:blipFill>
        <p:spPr bwMode="auto">
          <a:xfrm>
            <a:off x="152400" y="152400"/>
            <a:ext cx="44386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Che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Chv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23129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4724400" y="3657600"/>
            <a:ext cx="33504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very fuzzy, sweet smell, grows in low patches, </a:t>
            </a:r>
          </a:p>
        </p:txBody>
      </p:sp>
    </p:spTree>
    <p:extLst>
      <p:ext uri="{BB962C8B-B14F-4D97-AF65-F5344CB8AC3E}">
        <p14:creationId xmlns:p14="http://schemas.microsoft.com/office/powerpoint/2010/main" val="25359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Cirsium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undulatum</a:t>
            </a:r>
            <a:endParaRPr lang="en-US" sz="2800" i="1" dirty="0"/>
          </a:p>
        </p:txBody>
      </p:sp>
      <p:pic>
        <p:nvPicPr>
          <p:cNvPr id="6" name="Picture 5" descr="CIU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93400" y="3176600"/>
            <a:ext cx="4950600" cy="3300400"/>
          </a:xfrm>
          <a:prstGeom prst="rect">
            <a:avLst/>
          </a:prstGeom>
        </p:spPr>
      </p:pic>
      <p:pic>
        <p:nvPicPr>
          <p:cNvPr id="7" name="Picture 6" descr="CIUN (2)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990600"/>
            <a:ext cx="4950600" cy="33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497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CIUN – </a:t>
            </a:r>
            <a:r>
              <a:rPr lang="en-US" i="1"/>
              <a:t>Cirium undulatum</a:t>
            </a:r>
            <a:r>
              <a:rPr lang="en-US"/>
              <a:t> – wavy-leaved thistle</a:t>
            </a:r>
          </a:p>
        </p:txBody>
      </p:sp>
      <p:pic>
        <p:nvPicPr>
          <p:cNvPr id="15363" name="Picture 6" descr="cirsium_undulatum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47800"/>
            <a:ext cx="20653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013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304800" y="5943600"/>
            <a:ext cx="226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the only thistle in PHACE plots</a:t>
            </a:r>
          </a:p>
        </p:txBody>
      </p:sp>
    </p:spTree>
    <p:extLst>
      <p:ext uri="{BB962C8B-B14F-4D97-AF65-F5344CB8AC3E}">
        <p14:creationId xmlns:p14="http://schemas.microsoft.com/office/powerpoint/2010/main" val="30916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57200"/>
            <a:ext cx="2896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Conyza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canadensis</a:t>
            </a:r>
            <a:endParaRPr lang="en-US" sz="2800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781800" y="152400"/>
            <a:ext cx="1981200" cy="10699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FORBS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718810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orseweed or </a:t>
            </a:r>
            <a:r>
              <a:rPr lang="en-US" dirty="0" err="1" smtClean="0"/>
              <a:t>marestail</a:t>
            </a:r>
            <a:endParaRPr lang="en-US" dirty="0"/>
          </a:p>
        </p:txBody>
      </p:sp>
      <p:pic>
        <p:nvPicPr>
          <p:cNvPr id="1026" name="Picture 2" descr="http://oregonstate.edu/dept/nursery-weeds/weedspeciespage/horseweed/juvenile_habit_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28800"/>
            <a:ext cx="5092875" cy="381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innesotaseasons.com/Plants/Large/C/Canadian_horseweed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1495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2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13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COUM – </a:t>
            </a:r>
            <a:r>
              <a:rPr lang="en-US" i="1"/>
              <a:t>Comandra umbellata</a:t>
            </a:r>
            <a:r>
              <a:rPr lang="en-US"/>
              <a:t> – bastard toadflax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3782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8196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coum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46438"/>
            <a:ext cx="30829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3276600" y="4662100"/>
            <a:ext cx="2643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Leaf </a:t>
            </a:r>
            <a:r>
              <a:rPr lang="en-US" sz="1200" dirty="0"/>
              <a:t>margins smooth, unlike GACO.</a:t>
            </a:r>
          </a:p>
        </p:txBody>
      </p:sp>
    </p:spTree>
    <p:extLst>
      <p:ext uri="{BB962C8B-B14F-4D97-AF65-F5344CB8AC3E}">
        <p14:creationId xmlns:p14="http://schemas.microsoft.com/office/powerpoint/2010/main" val="7092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91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Cryptantha</a:t>
            </a:r>
            <a:r>
              <a:rPr lang="en-US" sz="2800" i="1" dirty="0" smtClean="0"/>
              <a:t> minima</a:t>
            </a:r>
            <a:endParaRPr lang="en-US" sz="2800" i="1" dirty="0"/>
          </a:p>
        </p:txBody>
      </p:sp>
      <p:pic>
        <p:nvPicPr>
          <p:cNvPr id="6" name="Picture 5" descr="CRMI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990600"/>
            <a:ext cx="8382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609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lains </a:t>
            </a:r>
            <a:r>
              <a:rPr lang="en-US" dirty="0" err="1" smtClean="0"/>
              <a:t>cryptantha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93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DEGE – </a:t>
            </a:r>
            <a:r>
              <a:rPr lang="en-US" i="1"/>
              <a:t>Delphinium geyeri</a:t>
            </a:r>
            <a:r>
              <a:rPr lang="en-US"/>
              <a:t> - larkspur</a:t>
            </a:r>
          </a:p>
        </p:txBody>
      </p:sp>
      <p:pic>
        <p:nvPicPr>
          <p:cNvPr id="21507" name="Picture 6" descr="delphinium_geyeri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9719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196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DEGE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3790" r="3999" b="16620"/>
          <a:stretch>
            <a:fillRect/>
          </a:stretch>
        </p:blipFill>
        <p:spPr bwMode="auto">
          <a:xfrm>
            <a:off x="6705600" y="76200"/>
            <a:ext cx="2362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DEG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762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304800" y="5562600"/>
            <a:ext cx="25458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extremely divided-palmate leaves; </a:t>
            </a:r>
          </a:p>
        </p:txBody>
      </p:sp>
    </p:spTree>
    <p:extLst>
      <p:ext uri="{BB962C8B-B14F-4D97-AF65-F5344CB8AC3E}">
        <p14:creationId xmlns:p14="http://schemas.microsoft.com/office/powerpoint/2010/main" val="36059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76200" y="6400800"/>
            <a:ext cx="469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DEPI – </a:t>
            </a:r>
            <a:r>
              <a:rPr lang="en-US" i="1"/>
              <a:t>Descurainia pinnata</a:t>
            </a:r>
            <a:r>
              <a:rPr lang="en-US"/>
              <a:t> – tansy-mustard</a:t>
            </a:r>
          </a:p>
        </p:txBody>
      </p:sp>
      <p:pic>
        <p:nvPicPr>
          <p:cNvPr id="22531" name="Picture 8" descr="descurainia-pinnata-ssp_-pin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8908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3" r="24001"/>
          <a:stretch>
            <a:fillRect/>
          </a:stretch>
        </p:blipFill>
        <p:spPr bwMode="auto">
          <a:xfrm>
            <a:off x="6248400" y="3200400"/>
            <a:ext cx="251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3"/>
          <a:stretch>
            <a:fillRect/>
          </a:stretch>
        </p:blipFill>
        <p:spPr bwMode="auto">
          <a:xfrm>
            <a:off x="5867400" y="152400"/>
            <a:ext cx="31242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r="20598"/>
          <a:stretch>
            <a:fillRect/>
          </a:stretch>
        </p:blipFill>
        <p:spPr bwMode="auto">
          <a:xfrm>
            <a:off x="3276600" y="0"/>
            <a:ext cx="23780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381000" y="5334000"/>
            <a:ext cx="29819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note </a:t>
            </a:r>
            <a:r>
              <a:rPr lang="en-US" sz="1200" dirty="0"/>
              <a:t>unique seed pods</a:t>
            </a:r>
            <a:r>
              <a:rPr lang="en-US" sz="1200" dirty="0" smtClean="0"/>
              <a:t>; DEPI </a:t>
            </a:r>
            <a:r>
              <a:rPr lang="en-US" sz="1200" dirty="0"/>
              <a:t>has more</a:t>
            </a:r>
          </a:p>
          <a:p>
            <a:pPr eaLnBrk="1" hangingPunct="1"/>
            <a:r>
              <a:rPr lang="en-US" sz="1200" dirty="0"/>
              <a:t> oblong pods than DESO which has long,</a:t>
            </a:r>
          </a:p>
          <a:p>
            <a:pPr eaLnBrk="1" hangingPunct="1"/>
            <a:r>
              <a:rPr lang="en-US" sz="1200" dirty="0"/>
              <a:t> thin pods. </a:t>
            </a:r>
          </a:p>
        </p:txBody>
      </p:sp>
    </p:spTree>
    <p:extLst>
      <p:ext uri="{BB962C8B-B14F-4D97-AF65-F5344CB8AC3E}">
        <p14:creationId xmlns:p14="http://schemas.microsoft.com/office/powerpoint/2010/main" val="40514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471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DESO – </a:t>
            </a:r>
            <a:r>
              <a:rPr lang="en-US" i="1"/>
              <a:t>Descurainia sophia</a:t>
            </a:r>
            <a:r>
              <a:rPr lang="en-US"/>
              <a:t> – tansy mustard</a:t>
            </a:r>
          </a:p>
        </p:txBody>
      </p:sp>
      <p:pic>
        <p:nvPicPr>
          <p:cNvPr id="23555" name="Picture 7" descr="descurainia-sop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23336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descurainia-sophi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9" r="11320" b="7539"/>
          <a:stretch>
            <a:fillRect/>
          </a:stretch>
        </p:blipFill>
        <p:spPr bwMode="auto">
          <a:xfrm>
            <a:off x="5410200" y="4191000"/>
            <a:ext cx="3581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 descr="Descurainia-sophia-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"/>
            <a:ext cx="19780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DE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4878" r="3355" b="2438"/>
          <a:stretch>
            <a:fillRect/>
          </a:stretch>
        </p:blipFill>
        <p:spPr bwMode="auto">
          <a:xfrm>
            <a:off x="1371600" y="3505200"/>
            <a:ext cx="17399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381000" y="5715000"/>
            <a:ext cx="1811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long and thin seed pods</a:t>
            </a:r>
          </a:p>
        </p:txBody>
      </p:sp>
    </p:spTree>
    <p:extLst>
      <p:ext uri="{BB962C8B-B14F-4D97-AF65-F5344CB8AC3E}">
        <p14:creationId xmlns:p14="http://schemas.microsoft.com/office/powerpoint/2010/main" val="12572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DEPI VS. DESO</a:t>
            </a:r>
          </a:p>
        </p:txBody>
      </p:sp>
      <p:pic>
        <p:nvPicPr>
          <p:cNvPr id="24579" name="Picture 5" descr="desurainia_Pv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53721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desurainia_Pv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287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191000" y="5334000"/>
            <a:ext cx="408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Leaves of D. pinnata have wider divisions (left)</a:t>
            </a:r>
            <a:br>
              <a:rPr lang="en-US" sz="1400"/>
            </a:br>
            <a:r>
              <a:rPr lang="en-US" sz="1400"/>
              <a:t>while D. sophia the divisions are narrower (right).</a:t>
            </a:r>
            <a:r>
              <a:rPr lang="en-US"/>
              <a:t> </a:t>
            </a: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76200" y="5334000"/>
            <a:ext cx="37385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Fruits of D. pinnata are clubbed shaped (left) </a:t>
            </a:r>
            <a:br>
              <a:rPr lang="en-US" sz="1400"/>
            </a:br>
            <a:r>
              <a:rPr lang="en-US" sz="1400"/>
              <a:t>while D. sophia are linear shaped (right) </a:t>
            </a:r>
          </a:p>
        </p:txBody>
      </p:sp>
    </p:spTree>
    <p:extLst>
      <p:ext uri="{BB962C8B-B14F-4D97-AF65-F5344CB8AC3E}">
        <p14:creationId xmlns:p14="http://schemas.microsoft.com/office/powerpoint/2010/main" val="15846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76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ALTE – </a:t>
            </a:r>
            <a:r>
              <a:rPr lang="en-US" i="1"/>
              <a:t>Allium textile</a:t>
            </a:r>
            <a:r>
              <a:rPr lang="en-US"/>
              <a:t> – textile onion</a:t>
            </a:r>
          </a:p>
        </p:txBody>
      </p:sp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27272" r="15454" b="18182"/>
          <a:stretch>
            <a:fillRect/>
          </a:stretch>
        </p:blipFill>
        <p:spPr bwMode="auto">
          <a:xfrm>
            <a:off x="3048000" y="76200"/>
            <a:ext cx="2641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52400"/>
            <a:ext cx="3251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14865" r="4504" b="2702"/>
          <a:stretch>
            <a:fillRect/>
          </a:stretch>
        </p:blipFill>
        <p:spPr bwMode="auto">
          <a:xfrm>
            <a:off x="3276600" y="3276600"/>
            <a:ext cx="21510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ALTE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3" t="31194" r="33755" b="13654"/>
          <a:stretch>
            <a:fillRect/>
          </a:stretch>
        </p:blipFill>
        <p:spPr bwMode="auto">
          <a:xfrm>
            <a:off x="152400" y="1600200"/>
            <a:ext cx="2722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6019800" y="5029200"/>
            <a:ext cx="2738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 </a:t>
            </a:r>
            <a:endParaRPr lang="en-US" sz="1200" dirty="0"/>
          </a:p>
          <a:p>
            <a:pPr eaLnBrk="1" hangingPunct="1"/>
            <a:r>
              <a:rPr lang="en-US" sz="1200" dirty="0"/>
              <a:t>nearly round stem; smells of onion,</a:t>
            </a:r>
          </a:p>
          <a:p>
            <a:pPr eaLnBrk="1" hangingPunct="1"/>
            <a:r>
              <a:rPr lang="en-US" sz="1200" dirty="0"/>
              <a:t>can be confused with LEMO, but very</a:t>
            </a:r>
          </a:p>
          <a:p>
            <a:pPr eaLnBrk="1" hangingPunct="1"/>
            <a:r>
              <a:rPr lang="en-US" sz="1200" dirty="0"/>
              <a:t>different flowers and LEMO </a:t>
            </a:r>
            <a:r>
              <a:rPr lang="en-US" sz="1200" dirty="0" err="1"/>
              <a:t>lvs</a:t>
            </a:r>
            <a:r>
              <a:rPr lang="en-US" sz="1200" dirty="0"/>
              <a:t> are </a:t>
            </a:r>
          </a:p>
          <a:p>
            <a:pPr eaLnBrk="1" hangingPunct="1"/>
            <a:r>
              <a:rPr lang="en-US" sz="1200" dirty="0"/>
              <a:t>grass-like.</a:t>
            </a:r>
          </a:p>
        </p:txBody>
      </p:sp>
    </p:spTree>
    <p:extLst>
      <p:ext uri="{BB962C8B-B14F-4D97-AF65-F5344CB8AC3E}">
        <p14:creationId xmlns:p14="http://schemas.microsoft.com/office/powerpoint/2010/main" val="1731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992" y="304800"/>
            <a:ext cx="2968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Erysimum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asperum</a:t>
            </a:r>
            <a:endParaRPr lang="en-US" sz="2800" i="1" dirty="0"/>
          </a:p>
        </p:txBody>
      </p:sp>
      <p:pic>
        <p:nvPicPr>
          <p:cNvPr id="8" name="Picture 7" descr="ERA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914400"/>
            <a:ext cx="84582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54202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estern wallflower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00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ERAS - </a:t>
            </a:r>
            <a:r>
              <a:rPr lang="en-US" i="1" dirty="0" err="1"/>
              <a:t>Erysimum</a:t>
            </a:r>
            <a:r>
              <a:rPr lang="en-US" i="1" dirty="0"/>
              <a:t> </a:t>
            </a:r>
            <a:r>
              <a:rPr lang="en-US" i="1" dirty="0" err="1" smtClean="0"/>
              <a:t>asperum</a:t>
            </a:r>
            <a:endParaRPr lang="en-US" dirty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 b="11278"/>
          <a:stretch>
            <a:fillRect/>
          </a:stretch>
        </p:blipFill>
        <p:spPr bwMode="auto">
          <a:xfrm>
            <a:off x="2667000" y="381000"/>
            <a:ext cx="41068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3124200" y="512064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note ‘wavy’ leaf margins, </a:t>
            </a:r>
            <a:r>
              <a:rPr lang="en-US" sz="1200" dirty="0" err="1"/>
              <a:t>cruciferus</a:t>
            </a:r>
            <a:r>
              <a:rPr lang="en-US" sz="1200" dirty="0"/>
              <a:t> flower and</a:t>
            </a:r>
          </a:p>
          <a:p>
            <a:pPr eaLnBrk="1" hangingPunct="1"/>
            <a:r>
              <a:rPr lang="en-US" sz="1200" dirty="0"/>
              <a:t>seed pods; </a:t>
            </a:r>
            <a:r>
              <a:rPr lang="en-US" sz="1200" dirty="0" err="1"/>
              <a:t>lvs</a:t>
            </a:r>
            <a:r>
              <a:rPr lang="en-US" sz="1200" dirty="0"/>
              <a:t> much longer than GACO and less</a:t>
            </a:r>
          </a:p>
          <a:p>
            <a:pPr eaLnBrk="1" hangingPunct="1"/>
            <a:r>
              <a:rPr lang="en-US" sz="1200" dirty="0"/>
              <a:t>“waxy” than PEAL.</a:t>
            </a:r>
          </a:p>
        </p:txBody>
      </p:sp>
    </p:spTree>
    <p:extLst>
      <p:ext uri="{BB962C8B-B14F-4D97-AF65-F5344CB8AC3E}">
        <p14:creationId xmlns:p14="http://schemas.microsoft.com/office/powerpoint/2010/main" val="325085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4467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ERPU - </a:t>
            </a:r>
            <a:r>
              <a:rPr lang="en-US" i="1" dirty="0"/>
              <a:t>Erigeron </a:t>
            </a:r>
            <a:r>
              <a:rPr lang="en-US" i="1" dirty="0" err="1"/>
              <a:t>pumilus</a:t>
            </a:r>
            <a:r>
              <a:rPr lang="en-US" dirty="0"/>
              <a:t> – </a:t>
            </a:r>
            <a:r>
              <a:rPr lang="en-US" dirty="0" smtClean="0"/>
              <a:t>hairy </a:t>
            </a:r>
            <a:r>
              <a:rPr lang="en-US" dirty="0"/>
              <a:t>fleabane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63500"/>
            <a:ext cx="370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ERP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36378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ERP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2"/>
          <a:stretch>
            <a:fillRect/>
          </a:stretch>
        </p:blipFill>
        <p:spPr bwMode="auto">
          <a:xfrm>
            <a:off x="3886200" y="3429000"/>
            <a:ext cx="26352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2" descr="ERPU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5720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169863" y="5481638"/>
            <a:ext cx="3462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very fuzzy, lvs mostly basal; white-daisy-like</a:t>
            </a:r>
          </a:p>
          <a:p>
            <a:pPr eaLnBrk="1" hangingPunct="1"/>
            <a:r>
              <a:rPr lang="en-US" sz="1200"/>
              <a:t>flower; longer leaves than CHVI; found in most</a:t>
            </a:r>
          </a:p>
          <a:p>
            <a:pPr eaLnBrk="1" hangingPunct="1"/>
            <a:r>
              <a:rPr lang="en-US" sz="1200"/>
              <a:t>PHACE plots; much more common than CRTH .</a:t>
            </a:r>
          </a:p>
        </p:txBody>
      </p:sp>
    </p:spTree>
    <p:extLst>
      <p:ext uri="{BB962C8B-B14F-4D97-AF65-F5344CB8AC3E}">
        <p14:creationId xmlns:p14="http://schemas.microsoft.com/office/powerpoint/2010/main" val="26002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303014"/>
            <a:ext cx="3745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Euphorbia </a:t>
            </a:r>
            <a:r>
              <a:rPr lang="en-US" sz="2800" i="1" dirty="0" err="1" smtClean="0"/>
              <a:t>glyptosperma</a:t>
            </a:r>
            <a:endParaRPr lang="en-US" sz="2800" i="1" dirty="0"/>
          </a:p>
        </p:txBody>
      </p:sp>
      <p:pic>
        <p:nvPicPr>
          <p:cNvPr id="6" name="Picture 5" descr="EUG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1600" y="990600"/>
            <a:ext cx="6446520" cy="5701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623280"/>
            <a:ext cx="233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dirty="0" err="1" smtClean="0"/>
              <a:t>idgeseed</a:t>
            </a:r>
            <a:r>
              <a:rPr lang="en-US" dirty="0" smtClean="0"/>
              <a:t> euphorbia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33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Evolvulus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nuttallianus</a:t>
            </a:r>
            <a:endParaRPr lang="en-US" sz="2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20794"/>
            <a:ext cx="8666018" cy="577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5374700"/>
            <a:ext cx="3276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EVNU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551462"/>
            <a:ext cx="26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Nuttal’s</a:t>
            </a:r>
            <a:r>
              <a:rPr lang="en-US" dirty="0" smtClean="0"/>
              <a:t> </a:t>
            </a:r>
            <a:r>
              <a:rPr lang="en-US" dirty="0" err="1" smtClean="0"/>
              <a:t>evolvulus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41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Gaura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coccinea</a:t>
            </a:r>
            <a:endParaRPr lang="en-US" sz="2800" i="1" dirty="0"/>
          </a:p>
        </p:txBody>
      </p:sp>
      <p:pic>
        <p:nvPicPr>
          <p:cNvPr id="6" name="Picture 5" descr="GAC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066800"/>
            <a:ext cx="8229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71881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carlet </a:t>
            </a:r>
            <a:r>
              <a:rPr lang="en-US" dirty="0" err="1" smtClean="0"/>
              <a:t>guara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2736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GACO – </a:t>
            </a:r>
            <a:r>
              <a:rPr lang="en-US" i="1" dirty="0" err="1"/>
              <a:t>Gaura</a:t>
            </a:r>
            <a:r>
              <a:rPr lang="en-US" i="1" dirty="0"/>
              <a:t> </a:t>
            </a:r>
            <a:r>
              <a:rPr lang="en-US" i="1" dirty="0" err="1" smtClean="0"/>
              <a:t>coccinea</a:t>
            </a:r>
            <a:endParaRPr lang="en-US" dirty="0"/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"/>
            <a:ext cx="3683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GACO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01943"/>
            <a:ext cx="3111500" cy="41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4724400" y="5337048"/>
            <a:ext cx="3646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usually a small, single stemmed plant; leaf margins</a:t>
            </a:r>
          </a:p>
          <a:p>
            <a:pPr eaLnBrk="1" hangingPunct="1"/>
            <a:r>
              <a:rPr lang="en-US" sz="1200" dirty="0"/>
              <a:t>with small ‘</a:t>
            </a:r>
            <a:r>
              <a:rPr lang="en-US" sz="1200" dirty="0" err="1"/>
              <a:t>tooths</a:t>
            </a:r>
            <a:r>
              <a:rPr lang="en-US" sz="1200" dirty="0"/>
              <a:t>’, unique ‘orchid-like’ flower;</a:t>
            </a:r>
          </a:p>
          <a:p>
            <a:pPr eaLnBrk="1" hangingPunct="1"/>
            <a:r>
              <a:rPr lang="en-US" sz="1200" dirty="0"/>
              <a:t>confused with COUM and young LIDA, but those</a:t>
            </a:r>
          </a:p>
          <a:p>
            <a:pPr eaLnBrk="1" hangingPunct="1"/>
            <a:r>
              <a:rPr lang="en-US" sz="1200" dirty="0"/>
              <a:t>have smooth leaf margins and </a:t>
            </a:r>
            <a:r>
              <a:rPr lang="en-US" sz="1200" dirty="0" err="1"/>
              <a:t>lvs</a:t>
            </a:r>
            <a:r>
              <a:rPr lang="en-US" sz="1200" dirty="0"/>
              <a:t> are thicker.</a:t>
            </a:r>
          </a:p>
        </p:txBody>
      </p:sp>
    </p:spTree>
    <p:extLst>
      <p:ext uri="{BB962C8B-B14F-4D97-AF65-F5344CB8AC3E}">
        <p14:creationId xmlns:p14="http://schemas.microsoft.com/office/powerpoint/2010/main" val="116168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20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GRSQ – </a:t>
            </a:r>
            <a:r>
              <a:rPr lang="en-US" i="1" dirty="0" err="1"/>
              <a:t>Grindlia</a:t>
            </a:r>
            <a:r>
              <a:rPr lang="en-US" i="1" dirty="0"/>
              <a:t> </a:t>
            </a:r>
            <a:r>
              <a:rPr lang="en-US" i="1" dirty="0" err="1"/>
              <a:t>squarrosa</a:t>
            </a:r>
            <a:r>
              <a:rPr lang="en-US" dirty="0"/>
              <a:t> – </a:t>
            </a:r>
            <a:r>
              <a:rPr lang="en-US" dirty="0" err="1" smtClean="0"/>
              <a:t>curlycup</a:t>
            </a:r>
            <a:r>
              <a:rPr lang="en-US" dirty="0" smtClean="0"/>
              <a:t> </a:t>
            </a:r>
            <a:r>
              <a:rPr lang="en-US" dirty="0" err="1"/>
              <a:t>gumweed</a:t>
            </a:r>
            <a:endParaRPr lang="en-US" dirty="0"/>
          </a:p>
        </p:txBody>
      </p:sp>
      <p:pic>
        <p:nvPicPr>
          <p:cNvPr id="31747" name="Picture 5" descr="GRS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b="6944"/>
          <a:stretch>
            <a:fillRect/>
          </a:stretch>
        </p:blipFill>
        <p:spPr bwMode="auto">
          <a:xfrm>
            <a:off x="0" y="0"/>
            <a:ext cx="42481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GRSQ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b="9219"/>
          <a:stretch>
            <a:fillRect/>
          </a:stretch>
        </p:blipFill>
        <p:spPr bwMode="auto">
          <a:xfrm>
            <a:off x="5562600" y="0"/>
            <a:ext cx="3581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GRSQ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 b="13725"/>
          <a:stretch>
            <a:fillRect/>
          </a:stretch>
        </p:blipFill>
        <p:spPr bwMode="auto">
          <a:xfrm>
            <a:off x="7165975" y="4572000"/>
            <a:ext cx="1978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GRSQ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0"/>
            <a:ext cx="28956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7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848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HASP – </a:t>
            </a:r>
            <a:r>
              <a:rPr lang="en-US" i="1" dirty="0" err="1"/>
              <a:t>Haplopappus</a:t>
            </a:r>
            <a:r>
              <a:rPr lang="en-US" i="1" dirty="0"/>
              <a:t> </a:t>
            </a:r>
            <a:r>
              <a:rPr lang="en-US" i="1" dirty="0" err="1"/>
              <a:t>spinulosus</a:t>
            </a:r>
            <a:r>
              <a:rPr lang="en-US" dirty="0"/>
              <a:t> – </a:t>
            </a:r>
            <a:r>
              <a:rPr lang="en-US" dirty="0" err="1" smtClean="0"/>
              <a:t>ironplant</a:t>
            </a:r>
            <a:r>
              <a:rPr lang="en-US" dirty="0" smtClean="0"/>
              <a:t> </a:t>
            </a:r>
            <a:r>
              <a:rPr lang="en-US" dirty="0" err="1" smtClean="0"/>
              <a:t>tansyaster</a:t>
            </a:r>
            <a:endParaRPr lang="en-US" dirty="0"/>
          </a:p>
        </p:txBody>
      </p:sp>
      <p:pic>
        <p:nvPicPr>
          <p:cNvPr id="32771" name="Picture 5" descr="H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6850"/>
          <a:stretch>
            <a:fillRect/>
          </a:stretch>
        </p:blipFill>
        <p:spPr bwMode="auto">
          <a:xfrm>
            <a:off x="5334000" y="228600"/>
            <a:ext cx="3708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machaeranthera_pinnatifid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17383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HAS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5251"/>
          <a:stretch>
            <a:fillRect/>
          </a:stretch>
        </p:blipFill>
        <p:spPr bwMode="auto">
          <a:xfrm>
            <a:off x="76200" y="76200"/>
            <a:ext cx="34591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 descr="HAS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r="37038" b="23657"/>
          <a:stretch>
            <a:fillRect/>
          </a:stretch>
        </p:blipFill>
        <p:spPr bwMode="auto">
          <a:xfrm>
            <a:off x="990600" y="3886200"/>
            <a:ext cx="37338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1"/>
          <p:cNvSpPr txBox="1">
            <a:spLocks noChangeArrowheads="1"/>
          </p:cNvSpPr>
          <p:nvPr/>
        </p:nvSpPr>
        <p:spPr bwMode="auto">
          <a:xfrm>
            <a:off x="5105400" y="5181600"/>
            <a:ext cx="3503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extremely divided leaves; confused for ARFR but</a:t>
            </a:r>
          </a:p>
          <a:p>
            <a:pPr eaLnBrk="1" hangingPunct="1"/>
            <a:r>
              <a:rPr lang="en-US" sz="1200"/>
              <a:t>is not really ‘fuzzy’; just extremely divided</a:t>
            </a:r>
          </a:p>
          <a:p>
            <a:pPr eaLnBrk="1" hangingPunct="1"/>
            <a:r>
              <a:rPr lang="en-US" sz="1200"/>
              <a:t> and no sage smell.</a:t>
            </a:r>
          </a:p>
        </p:txBody>
      </p:sp>
    </p:spTree>
    <p:extLst>
      <p:ext uri="{BB962C8B-B14F-4D97-AF65-F5344CB8AC3E}">
        <p14:creationId xmlns:p14="http://schemas.microsoft.com/office/powerpoint/2010/main" val="8241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2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Ipomopsis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laxiflora</a:t>
            </a:r>
            <a:endParaRPr lang="en-US" sz="2800" i="1" dirty="0"/>
          </a:p>
        </p:txBody>
      </p:sp>
      <p:pic>
        <p:nvPicPr>
          <p:cNvPr id="6" name="Picture 5" descr="IPL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143000"/>
            <a:ext cx="8153400" cy="5367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71881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</a:t>
            </a:r>
            <a:r>
              <a:rPr lang="en-US" dirty="0" err="1" smtClean="0"/>
              <a:t>ooseflowered</a:t>
            </a:r>
            <a:r>
              <a:rPr lang="en-US" dirty="0" smtClean="0"/>
              <a:t> </a:t>
            </a:r>
            <a:r>
              <a:rPr lang="en-US" dirty="0" err="1" smtClean="0"/>
              <a:t>gilia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00584" y="5867399"/>
            <a:ext cx="3429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ARDR – </a:t>
            </a:r>
            <a:r>
              <a:rPr lang="en-US" i="1" dirty="0"/>
              <a:t>Artemisia </a:t>
            </a:r>
            <a:r>
              <a:rPr lang="en-US" i="1" dirty="0" err="1"/>
              <a:t>dracunculus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 smtClean="0"/>
              <a:t>tarragon </a:t>
            </a:r>
            <a:r>
              <a:rPr lang="en-US" dirty="0" err="1"/>
              <a:t>sagewort</a:t>
            </a:r>
            <a:endParaRPr lang="en-US" dirty="0"/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0"/>
            <a:ext cx="279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79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Artemisia dracunculus by Jan-Tore Egg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719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381000" y="5181600"/>
            <a:ext cx="230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in the past only found in plot 29</a:t>
            </a:r>
          </a:p>
        </p:txBody>
      </p:sp>
    </p:spTree>
    <p:extLst>
      <p:ext uri="{BB962C8B-B14F-4D97-AF65-F5344CB8AC3E}">
        <p14:creationId xmlns:p14="http://schemas.microsoft.com/office/powerpoint/2010/main" val="23220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Iva </a:t>
            </a:r>
            <a:r>
              <a:rPr lang="en-US" sz="2800" i="1" dirty="0" err="1" smtClean="0"/>
              <a:t>axillaris</a:t>
            </a:r>
            <a:endParaRPr lang="en-US" sz="28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-24384" y="962132"/>
            <a:ext cx="5852904" cy="5790485"/>
            <a:chOff x="304800" y="914581"/>
            <a:chExt cx="6352776" cy="5790485"/>
          </a:xfrm>
        </p:grpSpPr>
        <p:pic>
          <p:nvPicPr>
            <p:cNvPr id="6" name="Picture 5" descr="EVNU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4800" y="914581"/>
              <a:ext cx="6352776" cy="57904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10000" y="3148103"/>
              <a:ext cx="266699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solidFill>
                    <a:srgbClr val="FF0000"/>
                  </a:solidFill>
                </a:rPr>
                <a:t>IVAX</a:t>
              </a:r>
              <a:endParaRPr lang="en-US" sz="8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55" y="1365504"/>
            <a:ext cx="3384145" cy="5076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533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povertyweed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45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Kochia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scoparia</a:t>
            </a:r>
            <a:endParaRPr lang="en-US" sz="2800" i="1" dirty="0"/>
          </a:p>
        </p:txBody>
      </p:sp>
      <p:pic>
        <p:nvPicPr>
          <p:cNvPr id="6" name="Picture 5" descr="KOSC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" y="1143000"/>
            <a:ext cx="7848600" cy="523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71881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burningbush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80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Lappula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redowskii</a:t>
            </a:r>
            <a:endParaRPr lang="en-US" sz="2800" i="1" dirty="0" smtClean="0"/>
          </a:p>
        </p:txBody>
      </p:sp>
      <p:pic>
        <p:nvPicPr>
          <p:cNvPr id="6" name="Picture 5" descr="LAR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990600"/>
            <a:ext cx="8229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6212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</a:t>
            </a:r>
            <a:r>
              <a:rPr lang="en-US" dirty="0" err="1" smtClean="0"/>
              <a:t>lueburr</a:t>
            </a:r>
            <a:r>
              <a:rPr lang="en-US" dirty="0" smtClean="0"/>
              <a:t> stickseed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Lepidium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densiflorum</a:t>
            </a:r>
            <a:endParaRPr lang="en-US" sz="2800" i="1" dirty="0"/>
          </a:p>
        </p:txBody>
      </p:sp>
      <p:pic>
        <p:nvPicPr>
          <p:cNvPr id="7" name="Picture 6" descr="LED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1600" y="1143000"/>
            <a:ext cx="5410200" cy="5472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71881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rairie </a:t>
            </a:r>
            <a:r>
              <a:rPr lang="en-US" dirty="0" err="1" smtClean="0"/>
              <a:t>pepperweed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468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LEDE – </a:t>
            </a:r>
            <a:r>
              <a:rPr lang="en-US" i="1" dirty="0" err="1"/>
              <a:t>Lepidium</a:t>
            </a:r>
            <a:r>
              <a:rPr lang="en-US" i="1" dirty="0"/>
              <a:t> </a:t>
            </a:r>
            <a:r>
              <a:rPr lang="en-US" i="1" dirty="0" err="1"/>
              <a:t>densiflorum</a:t>
            </a:r>
            <a:r>
              <a:rPr lang="en-US" dirty="0"/>
              <a:t> – prairie </a:t>
            </a:r>
            <a:r>
              <a:rPr lang="en-US" dirty="0" err="1" smtClean="0"/>
              <a:t>pepperweed</a:t>
            </a:r>
            <a:endParaRPr lang="en-US" dirty="0"/>
          </a:p>
        </p:txBody>
      </p:sp>
      <p:pic>
        <p:nvPicPr>
          <p:cNvPr id="36867" name="Picture 5" descr="lede_001_l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9230"/>
          <a:stretch>
            <a:fillRect/>
          </a:stretch>
        </p:blipFill>
        <p:spPr bwMode="auto">
          <a:xfrm>
            <a:off x="5867400" y="0"/>
            <a:ext cx="30003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t="23529" r="14325"/>
          <a:stretch>
            <a:fillRect/>
          </a:stretch>
        </p:blipFill>
        <p:spPr bwMode="auto">
          <a:xfrm>
            <a:off x="152400" y="152400"/>
            <a:ext cx="3429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t="15475" r="30641"/>
          <a:stretch>
            <a:fillRect/>
          </a:stretch>
        </p:blipFill>
        <p:spPr bwMode="auto">
          <a:xfrm>
            <a:off x="3886200" y="76200"/>
            <a:ext cx="17605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27536"/>
          <a:stretch>
            <a:fillRect/>
          </a:stretch>
        </p:blipFill>
        <p:spPr bwMode="auto">
          <a:xfrm>
            <a:off x="6096000" y="3810000"/>
            <a:ext cx="2559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1"/>
          <p:cNvSpPr txBox="1">
            <a:spLocks noChangeArrowheads="1"/>
          </p:cNvSpPr>
          <p:nvPr/>
        </p:nvSpPr>
        <p:spPr bwMode="auto">
          <a:xfrm>
            <a:off x="381000" y="5867400"/>
            <a:ext cx="4254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leaves look like GACO but ‘pepper-like’ seeds are diagnostic</a:t>
            </a:r>
          </a:p>
        </p:txBody>
      </p:sp>
    </p:spTree>
    <p:extLst>
      <p:ext uri="{BB962C8B-B14F-4D97-AF65-F5344CB8AC3E}">
        <p14:creationId xmlns:p14="http://schemas.microsoft.com/office/powerpoint/2010/main" val="28547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711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Leucocrinum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montanum</a:t>
            </a:r>
            <a:endParaRPr lang="en-US" sz="2800" i="1" dirty="0"/>
          </a:p>
        </p:txBody>
      </p:sp>
      <p:pic>
        <p:nvPicPr>
          <p:cNvPr id="6" name="Picture 5" descr="LEM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9704" y="1207008"/>
            <a:ext cx="8458200" cy="5638800"/>
          </a:xfrm>
          <a:prstGeom prst="rect">
            <a:avLst/>
          </a:prstGeom>
        </p:spPr>
      </p:pic>
      <p:pic>
        <p:nvPicPr>
          <p:cNvPr id="7" name="Picture 6" descr="Lemo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4"/>
          <a:stretch>
            <a:fillRect/>
          </a:stretch>
        </p:blipFill>
        <p:spPr bwMode="auto">
          <a:xfrm>
            <a:off x="152400" y="990600"/>
            <a:ext cx="42576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71881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ommon </a:t>
            </a:r>
            <a:r>
              <a:rPr lang="en-US" dirty="0" err="1" smtClean="0"/>
              <a:t>starlily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304"/>
            <a:ext cx="6400800" cy="688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LIIN </a:t>
            </a:r>
            <a:r>
              <a:rPr lang="en-US" sz="4000" dirty="0" smtClean="0"/>
              <a:t>(</a:t>
            </a:r>
            <a:r>
              <a:rPr lang="en-US" sz="4000" i="1" dirty="0" err="1" smtClean="0"/>
              <a:t>Lithospermum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incisum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81800" y="152400"/>
            <a:ext cx="19812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FORBS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1828800"/>
            <a:ext cx="24098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4267200" cy="380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1295400"/>
            <a:ext cx="21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arrowleaf</a:t>
            </a:r>
            <a:r>
              <a:rPr lang="en-US" dirty="0" smtClean="0"/>
              <a:t> gromwell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Lupinus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pusillus</a:t>
            </a:r>
            <a:endParaRPr lang="en-US" sz="2800" i="1" dirty="0"/>
          </a:p>
        </p:txBody>
      </p:sp>
      <p:pic>
        <p:nvPicPr>
          <p:cNvPr id="6" name="Picture 5" descr="LUPU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62000" y="1066800"/>
            <a:ext cx="7655560" cy="5476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697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 lupine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3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Lygodesmia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juncea</a:t>
            </a:r>
            <a:endParaRPr lang="en-US" sz="2800" i="1" dirty="0"/>
          </a:p>
        </p:txBody>
      </p:sp>
      <p:pic>
        <p:nvPicPr>
          <p:cNvPr id="6" name="Picture 5" descr="LYJU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914400"/>
            <a:ext cx="84582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8008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ush </a:t>
            </a:r>
            <a:r>
              <a:rPr lang="en-US" dirty="0" err="1" smtClean="0"/>
              <a:t>skeletonweed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04800"/>
            <a:ext cx="454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Machaeranthera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tanacetifolia</a:t>
            </a:r>
            <a:endParaRPr lang="en-US" sz="2800" i="1" dirty="0" smtClean="0"/>
          </a:p>
        </p:txBody>
      </p:sp>
      <p:pic>
        <p:nvPicPr>
          <p:cNvPr id="6" name="Picture 5" descr="MATA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3400" y="1066800"/>
            <a:ext cx="8229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6974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dirty="0" err="1" smtClean="0"/>
              <a:t>ansyleaf</a:t>
            </a:r>
            <a:r>
              <a:rPr lang="en-US" dirty="0" smtClean="0"/>
              <a:t> aster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5590"/>
            <a:ext cx="3255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Astragalus</a:t>
            </a:r>
            <a:r>
              <a:rPr lang="en-US" sz="2800" i="1" dirty="0" smtClean="0"/>
              <a:t>/</a:t>
            </a:r>
            <a:r>
              <a:rPr lang="en-US" sz="2800" i="1" dirty="0" err="1" smtClean="0"/>
              <a:t>Oxytropis</a:t>
            </a:r>
            <a:endParaRPr lang="en-US" sz="2800" i="1" dirty="0"/>
          </a:p>
        </p:txBody>
      </p:sp>
      <p:pic>
        <p:nvPicPr>
          <p:cNvPr id="7" name="Picture 6" descr="ASOX (2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" y="914400"/>
            <a:ext cx="8763000" cy="584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3414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Milkvech</a:t>
            </a:r>
            <a:r>
              <a:rPr lang="en-US" dirty="0" smtClean="0"/>
              <a:t> and Locoweed families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109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Melolotus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officinalis</a:t>
            </a:r>
            <a:endParaRPr lang="en-US" sz="2800" i="1" dirty="0"/>
          </a:p>
        </p:txBody>
      </p:sp>
      <p:pic>
        <p:nvPicPr>
          <p:cNvPr id="6" name="Picture 5" descr="MEOF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990600"/>
            <a:ext cx="8382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3495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ellow </a:t>
            </a:r>
            <a:r>
              <a:rPr lang="en-US" dirty="0" err="1" smtClean="0"/>
              <a:t>sweetclover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9432" y="45720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Mirabilis </a:t>
            </a:r>
            <a:r>
              <a:rPr lang="en-US" sz="2800" i="1" dirty="0" err="1" smtClean="0"/>
              <a:t>linearis</a:t>
            </a:r>
            <a:endParaRPr lang="en-US" sz="2800" i="1" dirty="0"/>
          </a:p>
        </p:txBody>
      </p:sp>
      <p:pic>
        <p:nvPicPr>
          <p:cNvPr id="6" name="Picture 5" descr="MILI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066800"/>
            <a:ext cx="8305800" cy="553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3505200"/>
            <a:ext cx="2057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Long, </a:t>
            </a:r>
          </a:p>
          <a:p>
            <a:r>
              <a:rPr lang="en-US" dirty="0" smtClean="0"/>
              <a:t>thin, </a:t>
            </a:r>
          </a:p>
          <a:p>
            <a:r>
              <a:rPr lang="en-US" dirty="0" smtClean="0"/>
              <a:t>non-serrated</a:t>
            </a:r>
          </a:p>
          <a:p>
            <a:r>
              <a:rPr lang="en-US" dirty="0" smtClean="0"/>
              <a:t>leaves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181600" y="2971800"/>
            <a:ext cx="533400" cy="60960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57600" y="718810"/>
            <a:ext cx="31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arrowleaf</a:t>
            </a:r>
            <a:r>
              <a:rPr lang="en-US" dirty="0" smtClean="0"/>
              <a:t> four o’clock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255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Musieon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divaricatum</a:t>
            </a:r>
            <a:endParaRPr lang="en-US" sz="2800" i="1" dirty="0"/>
          </a:p>
        </p:txBody>
      </p:sp>
      <p:pic>
        <p:nvPicPr>
          <p:cNvPr id="7" name="Picture 6" descr="MUD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8600" y="1066800"/>
            <a:ext cx="8600440" cy="5572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609600"/>
            <a:ext cx="1752600" cy="37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leafy </a:t>
            </a:r>
            <a:r>
              <a:rPr lang="en-US" dirty="0" err="1"/>
              <a:t>musineon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176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Oenothera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albicaulis</a:t>
            </a:r>
            <a:endParaRPr lang="en-US" sz="2800" i="1" dirty="0"/>
          </a:p>
        </p:txBody>
      </p:sp>
      <p:pic>
        <p:nvPicPr>
          <p:cNvPr id="7" name="Picture 6" descr="OEA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990600"/>
            <a:ext cx="85344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53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prairie evening primrose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" y="391180"/>
            <a:ext cx="373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Oenothera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coronopifolia</a:t>
            </a:r>
            <a:endParaRPr lang="en-US" sz="2800" i="1" dirty="0"/>
          </a:p>
        </p:txBody>
      </p:sp>
      <p:pic>
        <p:nvPicPr>
          <p:cNvPr id="7" name="Picture 6" descr="OEC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" y="914400"/>
            <a:ext cx="868680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9927" y="545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coronopsus</a:t>
            </a:r>
            <a:r>
              <a:rPr lang="en-US" dirty="0"/>
              <a:t> evening primrose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17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Penstemon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albidus</a:t>
            </a:r>
            <a:endParaRPr lang="en-US" sz="2800" i="1" dirty="0"/>
          </a:p>
        </p:txBody>
      </p:sp>
      <p:pic>
        <p:nvPicPr>
          <p:cNvPr id="7" name="Picture 6" descr="PEA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1000" y="1042765"/>
            <a:ext cx="84582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77" y="4724400"/>
            <a:ext cx="346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2">
                    <a:lumMod val="75000"/>
                  </a:schemeClr>
                </a:solidFill>
              </a:rPr>
              <a:t>PEAL</a:t>
            </a:r>
            <a:endParaRPr lang="en-US" sz="8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71881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 </a:t>
            </a:r>
            <a:r>
              <a:rPr lang="en-US" dirty="0" err="1"/>
              <a:t>penstemon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52400" y="6217443"/>
            <a:ext cx="494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PEAL – </a:t>
            </a:r>
            <a:r>
              <a:rPr lang="en-US" i="1" dirty="0" err="1"/>
              <a:t>Penstemon</a:t>
            </a:r>
            <a:r>
              <a:rPr lang="en-US" i="1" dirty="0"/>
              <a:t> </a:t>
            </a:r>
            <a:r>
              <a:rPr lang="en-US" i="1" dirty="0" err="1"/>
              <a:t>albidus</a:t>
            </a:r>
            <a:r>
              <a:rPr lang="en-US" dirty="0"/>
              <a:t> – white </a:t>
            </a:r>
            <a:r>
              <a:rPr lang="en-US" dirty="0" err="1"/>
              <a:t>penstemon</a:t>
            </a:r>
            <a:endParaRPr lang="en-US" dirty="0"/>
          </a:p>
        </p:txBody>
      </p:sp>
      <p:pic>
        <p:nvPicPr>
          <p:cNvPr id="50179" name="Picture 5" descr="peal2_001_l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0734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9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9575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0" descr="PEAL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30337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1" descr="PEAL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24622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1"/>
          <p:cNvSpPr txBox="1">
            <a:spLocks noChangeArrowheads="1"/>
          </p:cNvSpPr>
          <p:nvPr/>
        </p:nvSpPr>
        <p:spPr bwMode="auto">
          <a:xfrm>
            <a:off x="228600" y="5664200"/>
            <a:ext cx="4985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“waxy-shiny” leaves; distinct flowers; was flowering in mid-</a:t>
            </a:r>
            <a:r>
              <a:rPr lang="en-US" sz="1200" dirty="0" err="1"/>
              <a:t>june</a:t>
            </a:r>
            <a:r>
              <a:rPr lang="en-US" sz="1200" dirty="0" smtClean="0"/>
              <a:t>. Similar</a:t>
            </a:r>
          </a:p>
          <a:p>
            <a:pPr eaLnBrk="1" hangingPunct="1"/>
            <a:r>
              <a:rPr lang="en-US" sz="1200" dirty="0" smtClean="0"/>
              <a:t>Species with blue flowers = PEAN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21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228600"/>
            <a:ext cx="3727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/>
              <a:t>Penstemon</a:t>
            </a:r>
            <a:r>
              <a:rPr lang="en-US" sz="2800" i="1" dirty="0"/>
              <a:t> </a:t>
            </a:r>
            <a:r>
              <a:rPr lang="en-US" sz="2800" i="1" dirty="0" err="1" smtClean="0"/>
              <a:t>angustifolius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567154"/>
            <a:ext cx="264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narrowleaved</a:t>
            </a:r>
            <a:r>
              <a:rPr lang="en-US" dirty="0"/>
              <a:t> </a:t>
            </a:r>
            <a:r>
              <a:rPr lang="en-US" dirty="0" err="1"/>
              <a:t>penstemon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48600" y="101030"/>
            <a:ext cx="1001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FORBS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114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2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391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PHHO – </a:t>
            </a:r>
            <a:r>
              <a:rPr lang="en-US" i="1"/>
              <a:t>Phlox hoodii</a:t>
            </a:r>
            <a:r>
              <a:rPr lang="en-US"/>
              <a:t> – Hood’s phlox</a:t>
            </a:r>
          </a:p>
        </p:txBody>
      </p:sp>
      <p:pic>
        <p:nvPicPr>
          <p:cNvPr id="51203" name="Picture 5" descr="phho_008_l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5779"/>
          <a:stretch>
            <a:fillRect/>
          </a:stretch>
        </p:blipFill>
        <p:spPr bwMode="auto">
          <a:xfrm>
            <a:off x="4724400" y="3276600"/>
            <a:ext cx="39624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phho_010_lh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5263"/>
          <a:stretch>
            <a:fillRect/>
          </a:stretch>
        </p:blipFill>
        <p:spPr bwMode="auto">
          <a:xfrm>
            <a:off x="4724400" y="152400"/>
            <a:ext cx="39624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hlox_hoodii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1273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1"/>
          <p:cNvSpPr txBox="1">
            <a:spLocks noChangeArrowheads="1"/>
          </p:cNvSpPr>
          <p:nvPr/>
        </p:nvSpPr>
        <p:spPr bwMode="auto">
          <a:xfrm>
            <a:off x="414338" y="5630863"/>
            <a:ext cx="351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very low growing in tight clusters; “spiky” leaves;</a:t>
            </a:r>
          </a:p>
          <a:p>
            <a:pPr eaLnBrk="1" hangingPunct="1"/>
            <a:r>
              <a:rPr lang="en-US" sz="1200"/>
              <a:t>flowers very early; confused with small HASP but</a:t>
            </a:r>
          </a:p>
          <a:p>
            <a:pPr eaLnBrk="1" hangingPunct="1"/>
            <a:r>
              <a:rPr lang="en-US" sz="1200"/>
              <a:t>HASP has large &amp; extremely divided leaves.</a:t>
            </a:r>
          </a:p>
        </p:txBody>
      </p:sp>
    </p:spTree>
    <p:extLst>
      <p:ext uri="{BB962C8B-B14F-4D97-AF65-F5344CB8AC3E}">
        <p14:creationId xmlns:p14="http://schemas.microsoft.com/office/powerpoint/2010/main" val="9967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413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Picradeniopsis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oppositifolia</a:t>
            </a:r>
            <a:endParaRPr lang="en-US" sz="2800" i="1" dirty="0"/>
          </a:p>
        </p:txBody>
      </p:sp>
      <p:pic>
        <p:nvPicPr>
          <p:cNvPr id="8" name="Picture 7" descr="PIOP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1600" y="1066800"/>
            <a:ext cx="5562600" cy="5624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6192" y="71576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plains </a:t>
            </a:r>
            <a:r>
              <a:rPr lang="en-US" dirty="0" err="1"/>
              <a:t>bahia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412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Astragalus</a:t>
            </a:r>
            <a:r>
              <a:rPr lang="en-US" sz="2800" i="1" dirty="0" smtClean="0"/>
              <a:t> spp.</a:t>
            </a:r>
            <a:endParaRPr lang="en-US" sz="28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914400"/>
            <a:ext cx="8686800" cy="5943600"/>
            <a:chOff x="228600" y="914400"/>
            <a:chExt cx="8686800" cy="5943600"/>
          </a:xfrm>
        </p:grpSpPr>
        <p:pic>
          <p:nvPicPr>
            <p:cNvPr id="6" name="Picture 5" descr="ASBI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28600" y="914400"/>
              <a:ext cx="8686800" cy="5791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19400" y="5288340"/>
              <a:ext cx="3505200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</a:rPr>
                <a:t>ASOX</a:t>
              </a:r>
              <a:endParaRPr lang="en-US" sz="96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201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Plantago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patagonica</a:t>
            </a:r>
            <a:endParaRPr lang="en-US" sz="2800" i="1" dirty="0"/>
          </a:p>
        </p:txBody>
      </p:sp>
      <p:pic>
        <p:nvPicPr>
          <p:cNvPr id="6" name="Picture 5" descr="PLPA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990600"/>
            <a:ext cx="3952374" cy="5562600"/>
          </a:xfrm>
          <a:prstGeom prst="rect">
            <a:avLst/>
          </a:prstGeom>
        </p:spPr>
      </p:pic>
      <p:pic>
        <p:nvPicPr>
          <p:cNvPr id="8" name="Picture 7" descr="PLPA (2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81000" y="1066800"/>
            <a:ext cx="3921798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2798" y="533400"/>
            <a:ext cx="156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wooly plantain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02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Portulaca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oleracea</a:t>
            </a:r>
            <a:endParaRPr lang="en-US" sz="2800" i="1" dirty="0"/>
          </a:p>
        </p:txBody>
      </p:sp>
      <p:pic>
        <p:nvPicPr>
          <p:cNvPr id="6" name="Picture 5" descr="POO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14400" y="1143000"/>
            <a:ext cx="7086600" cy="5402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71881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</a:t>
            </a:r>
            <a:r>
              <a:rPr lang="en-US" dirty="0" err="1"/>
              <a:t>purslane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34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POPE – </a:t>
            </a:r>
            <a:r>
              <a:rPr lang="en-US" i="1"/>
              <a:t>Potentilla pensylvanica</a:t>
            </a:r>
            <a:r>
              <a:rPr lang="en-US"/>
              <a:t> – Prairie cinquefoil</a:t>
            </a:r>
          </a:p>
        </p:txBody>
      </p:sp>
      <p:pic>
        <p:nvPicPr>
          <p:cNvPr id="53251" name="Picture 5" descr="POP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306228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 descr="pope8_001_lv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3556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 descr="POP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6860" r="6099"/>
          <a:stretch>
            <a:fillRect/>
          </a:stretch>
        </p:blipFill>
        <p:spPr bwMode="auto">
          <a:xfrm>
            <a:off x="3505200" y="1524000"/>
            <a:ext cx="23225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0" descr="POPE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3073400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1"/>
          <p:cNvSpPr txBox="1">
            <a:spLocks noChangeArrowheads="1"/>
          </p:cNvSpPr>
          <p:nvPr/>
        </p:nvSpPr>
        <p:spPr bwMode="auto">
          <a:xfrm>
            <a:off x="533400" y="5791200"/>
            <a:ext cx="3963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not easily confused with other species; very unique lvs. </a:t>
            </a:r>
          </a:p>
        </p:txBody>
      </p:sp>
    </p:spTree>
    <p:extLst>
      <p:ext uri="{BB962C8B-B14F-4D97-AF65-F5344CB8AC3E}">
        <p14:creationId xmlns:p14="http://schemas.microsoft.com/office/powerpoint/2010/main" val="35397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308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Psoralea</a:t>
            </a:r>
            <a:r>
              <a:rPr lang="en-US" sz="2800" i="1" dirty="0" smtClean="0"/>
              <a:t>  </a:t>
            </a:r>
            <a:r>
              <a:rPr lang="en-US" sz="2800" i="1" dirty="0" err="1" smtClean="0"/>
              <a:t>tenuiflorum</a:t>
            </a:r>
            <a:endParaRPr lang="en-US" sz="2800" i="1" dirty="0" smtClean="0"/>
          </a:p>
        </p:txBody>
      </p:sp>
      <p:pic>
        <p:nvPicPr>
          <p:cNvPr id="6" name="Picture 5" descr="PST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0" y="1066800"/>
            <a:ext cx="83439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7814" y="709666"/>
            <a:ext cx="225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slimflower</a:t>
            </a:r>
            <a:r>
              <a:rPr lang="en-US" dirty="0"/>
              <a:t> </a:t>
            </a:r>
            <a:r>
              <a:rPr lang="en-US" dirty="0" err="1"/>
              <a:t>scurfpea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25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Salsola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iberica</a:t>
            </a:r>
            <a:endParaRPr lang="en-US" sz="2800" i="1" dirty="0"/>
          </a:p>
        </p:txBody>
      </p:sp>
      <p:pic>
        <p:nvPicPr>
          <p:cNvPr id="6" name="Picture 5" descr="SAIB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800" y="914400"/>
            <a:ext cx="8610600" cy="574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9420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Russian thistle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2398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Scutellaria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brittonii</a:t>
            </a:r>
            <a:endParaRPr lang="en-US" sz="2800" i="1" dirty="0" smtClean="0"/>
          </a:p>
          <a:p>
            <a:r>
              <a:rPr lang="en-US" sz="2800" i="1" dirty="0" smtClean="0"/>
              <a:t>(blue/purple flowers)</a:t>
            </a:r>
            <a:endParaRPr lang="en-US" sz="2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28928"/>
            <a:ext cx="3429000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62800" y="5788025"/>
            <a:ext cx="19812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</a:rPr>
              <a:t>SCBR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762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Brittion's</a:t>
            </a:r>
            <a:r>
              <a:rPr lang="en-US" dirty="0"/>
              <a:t> </a:t>
            </a:r>
            <a:r>
              <a:rPr lang="en-US" dirty="0" err="1"/>
              <a:t>skullcup</a:t>
            </a:r>
            <a:r>
              <a:rPr lang="en-US" dirty="0"/>
              <a:t> </a:t>
            </a:r>
          </a:p>
        </p:txBody>
      </p:sp>
      <p:pic>
        <p:nvPicPr>
          <p:cNvPr id="3074" name="Picture 2" descr="http://www.easterncoloradowildflowers.com/_Web%20Photos/Scutellaria%20brittonii_LAM_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2775"/>
            <a:ext cx="24479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478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Senecio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tridenticulatus</a:t>
            </a:r>
            <a:endParaRPr lang="en-US" sz="2800" i="1" dirty="0"/>
          </a:p>
        </p:txBody>
      </p:sp>
      <p:pic>
        <p:nvPicPr>
          <p:cNvPr id="7" name="Picture 6" descr="SET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" y="914400"/>
            <a:ext cx="8565266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233" y="611088"/>
            <a:ext cx="204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prairie groundsel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5780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SIAL – </a:t>
            </a:r>
            <a:r>
              <a:rPr lang="en-US" i="1" dirty="0" err="1" smtClean="0"/>
              <a:t>Sisymbriun</a:t>
            </a:r>
            <a:r>
              <a:rPr lang="en-US" i="1" dirty="0" smtClean="0"/>
              <a:t> </a:t>
            </a:r>
            <a:r>
              <a:rPr lang="en-US" i="1" dirty="0" err="1" smtClean="0"/>
              <a:t>altissimum</a:t>
            </a:r>
            <a:r>
              <a:rPr lang="en-US" dirty="0" smtClean="0"/>
              <a:t> –</a:t>
            </a:r>
            <a:r>
              <a:rPr lang="en-US" dirty="0"/>
              <a:t>tumble </a:t>
            </a:r>
            <a:r>
              <a:rPr lang="en-US" dirty="0" err="1"/>
              <a:t>hedgemustard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6323" name="Picture 9" descr="SI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2514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1" descr="SIAL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b="13017"/>
          <a:stretch>
            <a:fillRect/>
          </a:stretch>
        </p:blipFill>
        <p:spPr bwMode="auto">
          <a:xfrm>
            <a:off x="152400" y="76200"/>
            <a:ext cx="24717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6" descr="SIAL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9" t="1895" r="24211" b="1460"/>
          <a:stretch>
            <a:fillRect/>
          </a:stretch>
        </p:blipFill>
        <p:spPr bwMode="auto">
          <a:xfrm>
            <a:off x="6570663" y="76200"/>
            <a:ext cx="24971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7" descr="S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26622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8" descr="SIA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 b="22377"/>
          <a:stretch>
            <a:fillRect/>
          </a:stretch>
        </p:blipFill>
        <p:spPr bwMode="auto">
          <a:xfrm>
            <a:off x="2819400" y="4572000"/>
            <a:ext cx="3657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1"/>
          <p:cNvSpPr txBox="1">
            <a:spLocks noChangeArrowheads="1"/>
          </p:cNvSpPr>
          <p:nvPr/>
        </p:nvSpPr>
        <p:spPr bwMode="auto">
          <a:xfrm>
            <a:off x="2971800" y="3730625"/>
            <a:ext cx="3217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basal </a:t>
            </a:r>
            <a:r>
              <a:rPr lang="en-US" sz="1200" dirty="0"/>
              <a:t>leaves large and</a:t>
            </a:r>
          </a:p>
          <a:p>
            <a:pPr eaLnBrk="1" hangingPunct="1"/>
            <a:r>
              <a:rPr lang="en-US" sz="1200" dirty="0"/>
              <a:t>deeply lobed; long-thin seed pods. Confused</a:t>
            </a:r>
          </a:p>
          <a:p>
            <a:pPr eaLnBrk="1" hangingPunct="1"/>
            <a:r>
              <a:rPr lang="en-US" sz="1200" dirty="0"/>
              <a:t>with DESO and DEPI.</a:t>
            </a:r>
          </a:p>
        </p:txBody>
      </p:sp>
    </p:spTree>
    <p:extLst>
      <p:ext uri="{BB962C8B-B14F-4D97-AF65-F5344CB8AC3E}">
        <p14:creationId xmlns:p14="http://schemas.microsoft.com/office/powerpoint/2010/main" val="21955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29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Sphaeralcea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coccinea</a:t>
            </a:r>
            <a:endParaRPr lang="en-US" sz="2800" i="1" dirty="0"/>
          </a:p>
        </p:txBody>
      </p:sp>
      <p:pic>
        <p:nvPicPr>
          <p:cNvPr id="7" name="Picture 6" descr="SPCO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70031" y="1066800"/>
            <a:ext cx="5721569" cy="4953000"/>
          </a:xfrm>
          <a:prstGeom prst="rect">
            <a:avLst/>
          </a:prstGeom>
        </p:spPr>
      </p:pic>
      <p:pic>
        <p:nvPicPr>
          <p:cNvPr id="8" name="Picture 7" descr="SPCO (2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28600" y="1219200"/>
            <a:ext cx="362712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71881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carlet </a:t>
            </a:r>
            <a:r>
              <a:rPr lang="en-US" dirty="0" err="1" smtClean="0"/>
              <a:t>globemallow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411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Thelesperma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filifolium</a:t>
            </a:r>
            <a:endParaRPr lang="en-US" sz="2800" i="1" dirty="0"/>
          </a:p>
        </p:txBody>
      </p:sp>
      <p:pic>
        <p:nvPicPr>
          <p:cNvPr id="7" name="Picture 6" descr="THFI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" y="1219200"/>
            <a:ext cx="8732939" cy="4797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84377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threadleaf</a:t>
            </a:r>
            <a:r>
              <a:rPr lang="en-US" dirty="0"/>
              <a:t> </a:t>
            </a:r>
            <a:r>
              <a:rPr lang="en-US" dirty="0" err="1"/>
              <a:t>greenthread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332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Astragalus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pectinatus</a:t>
            </a:r>
            <a:endParaRPr lang="en-US" sz="2800" i="1" dirty="0"/>
          </a:p>
        </p:txBody>
      </p:sp>
      <p:pic>
        <p:nvPicPr>
          <p:cNvPr id="7" name="Picture 6" descr="ASPE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" y="990600"/>
            <a:ext cx="4914900" cy="3276600"/>
          </a:xfrm>
          <a:prstGeom prst="rect">
            <a:avLst/>
          </a:prstGeom>
        </p:spPr>
      </p:pic>
      <p:pic>
        <p:nvPicPr>
          <p:cNvPr id="6" name="Picture 5" descr="ASP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14800" y="3352800"/>
            <a:ext cx="48006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98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Tragopogon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dubius</a:t>
            </a:r>
            <a:endParaRPr lang="en-US" sz="2800" i="1" dirty="0"/>
          </a:p>
        </p:txBody>
      </p:sp>
      <p:pic>
        <p:nvPicPr>
          <p:cNvPr id="6" name="Picture 5" descr="TRDU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09600" y="1143000"/>
            <a:ext cx="77724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71881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salsify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48226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TRDU – </a:t>
            </a:r>
            <a:r>
              <a:rPr lang="en-US" i="1" dirty="0" err="1"/>
              <a:t>Tragopogon</a:t>
            </a:r>
            <a:r>
              <a:rPr lang="en-US" i="1" dirty="0"/>
              <a:t> </a:t>
            </a:r>
            <a:r>
              <a:rPr lang="en-US" i="1" dirty="0" err="1"/>
              <a:t>dubius</a:t>
            </a:r>
            <a:r>
              <a:rPr lang="en-US" dirty="0"/>
              <a:t> – </a:t>
            </a:r>
            <a:r>
              <a:rPr lang="en-US" dirty="0" smtClean="0"/>
              <a:t>western </a:t>
            </a:r>
            <a:r>
              <a:rPr lang="en-US" dirty="0"/>
              <a:t>salsify</a:t>
            </a:r>
          </a:p>
        </p:txBody>
      </p:sp>
      <p:pic>
        <p:nvPicPr>
          <p:cNvPr id="5939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32639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0" descr="TRDU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1" descr="TRDU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5003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 descr="TRDU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16621"/>
          <a:stretch>
            <a:fillRect/>
          </a:stretch>
        </p:blipFill>
        <p:spPr bwMode="auto">
          <a:xfrm>
            <a:off x="7010400" y="4495800"/>
            <a:ext cx="20256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3" descr="Trdu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5" r="14267" b="16682"/>
          <a:stretch>
            <a:fillRect/>
          </a:stretch>
        </p:blipFill>
        <p:spPr bwMode="auto">
          <a:xfrm>
            <a:off x="4724400" y="4479925"/>
            <a:ext cx="21336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354013" y="5638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long narrow leaves with prominent mid-vein; confused with</a:t>
            </a:r>
          </a:p>
          <a:p>
            <a:pPr eaLnBrk="1" hangingPunct="1"/>
            <a:r>
              <a:rPr lang="en-US" sz="1200" dirty="0"/>
              <a:t> LEMO but TRDU can have a real stem and grow taller;</a:t>
            </a:r>
          </a:p>
          <a:p>
            <a:pPr eaLnBrk="1" hangingPunct="1"/>
            <a:r>
              <a:rPr lang="en-US" sz="1200" dirty="0"/>
              <a:t> TRDU typically shows white sap at leaf axils, very different</a:t>
            </a:r>
          </a:p>
          <a:p>
            <a:pPr eaLnBrk="1" hangingPunct="1"/>
            <a:r>
              <a:rPr lang="en-US" sz="1200" dirty="0" smtClean="0"/>
              <a:t>flowers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72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71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Tradescantia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occidenalis</a:t>
            </a:r>
            <a:endParaRPr lang="en-US" sz="2800" i="1" dirty="0"/>
          </a:p>
        </p:txBody>
      </p:sp>
      <p:pic>
        <p:nvPicPr>
          <p:cNvPr id="6" name="Picture 5" descr="TROC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43000" y="990600"/>
            <a:ext cx="6019800" cy="5452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685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priarie</a:t>
            </a:r>
            <a:r>
              <a:rPr lang="en-US" dirty="0"/>
              <a:t> spiderwort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Augustine\Documents\ARS-Research\Plant ID\CPER Forbs 2013\WP_20130618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" y="1678871"/>
            <a:ext cx="9144000" cy="514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81800" y="152400"/>
            <a:ext cx="19812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509" y="533400"/>
            <a:ext cx="3853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Tripterocalyx</a:t>
            </a:r>
            <a:r>
              <a:rPr lang="en-US" sz="2800" i="1" dirty="0"/>
              <a:t> </a:t>
            </a:r>
            <a:r>
              <a:rPr lang="en-US" sz="2800" i="1" dirty="0" err="1"/>
              <a:t>micranthus</a:t>
            </a:r>
            <a:r>
              <a:rPr lang="en-US" sz="2800" i="1" dirty="0"/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5257800"/>
            <a:ext cx="1752600" cy="1069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TRMI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28847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Verbena </a:t>
            </a:r>
            <a:r>
              <a:rPr lang="en-US" sz="2800" i="1" dirty="0" err="1" smtClean="0"/>
              <a:t>bracteata</a:t>
            </a:r>
            <a:endParaRPr lang="en-US" sz="2800" i="1" dirty="0" smtClean="0"/>
          </a:p>
          <a:p>
            <a:r>
              <a:rPr lang="en-US" sz="2800" i="1" dirty="0" smtClean="0"/>
              <a:t>(purple flowers)</a:t>
            </a:r>
            <a:endParaRPr lang="en-US" sz="2800" i="1" dirty="0"/>
          </a:p>
        </p:txBody>
      </p:sp>
      <p:pic>
        <p:nvPicPr>
          <p:cNvPr id="6" name="Picture 5" descr="VEB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47800" y="1450848"/>
            <a:ext cx="6047988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109675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bigbract</a:t>
            </a:r>
            <a:r>
              <a:rPr lang="en-US" dirty="0"/>
              <a:t> verbena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CACTUS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307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Coryphantha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vivipara</a:t>
            </a:r>
            <a:endParaRPr lang="en-US" sz="2800" i="1" dirty="0"/>
          </a:p>
        </p:txBody>
      </p:sp>
      <p:pic>
        <p:nvPicPr>
          <p:cNvPr id="6" name="Picture 5" descr="COV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990600"/>
            <a:ext cx="8229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621268"/>
            <a:ext cx="18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incushion cactus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CACTUS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95590"/>
            <a:ext cx="3692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Echinocereus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viridiflorus</a:t>
            </a:r>
            <a:endParaRPr lang="en-US" sz="2800" i="1" dirty="0"/>
          </a:p>
        </p:txBody>
      </p:sp>
      <p:pic>
        <p:nvPicPr>
          <p:cNvPr id="7" name="Picture 6" descr="ECV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81200" y="914400"/>
            <a:ext cx="3947795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6072" y="545068"/>
            <a:ext cx="138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arrel cactus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23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Opuntia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polyacantha</a:t>
            </a:r>
            <a:endParaRPr lang="en-US" sz="2800" i="1" dirty="0"/>
          </a:p>
        </p:txBody>
      </p:sp>
      <p:pic>
        <p:nvPicPr>
          <p:cNvPr id="7" name="Picture 6" descr="OPPO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990600"/>
            <a:ext cx="8153400" cy="543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2034" y="6477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lains prickly pear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3531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Chenopodium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incanum</a:t>
            </a:r>
            <a:endParaRPr lang="en-US" sz="2800" i="1" dirty="0"/>
          </a:p>
        </p:txBody>
      </p:sp>
      <p:pic>
        <p:nvPicPr>
          <p:cNvPr id="6" name="Picture 5" descr="CHI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6800" y="1143000"/>
            <a:ext cx="5445760" cy="558128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28" y="3043147"/>
            <a:ext cx="3413572" cy="178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74929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ealy goosefoot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5590"/>
            <a:ext cx="4171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Chenopodium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leptophyllum</a:t>
            </a:r>
            <a:endParaRPr lang="en-US" sz="2800" i="1" dirty="0"/>
          </a:p>
        </p:txBody>
      </p:sp>
      <p:pic>
        <p:nvPicPr>
          <p:cNvPr id="6" name="Picture 5" descr="CH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914400"/>
            <a:ext cx="8686800" cy="5791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42237"/>
            <a:ext cx="2275627" cy="44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3414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Narrowleaf</a:t>
            </a:r>
            <a:r>
              <a:rPr lang="en-US" dirty="0" smtClean="0"/>
              <a:t> goosefoot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1800" y="152400"/>
            <a:ext cx="1981200" cy="1069975"/>
          </a:xfrm>
        </p:spPr>
        <p:txBody>
          <a:bodyPr>
            <a:normAutofit/>
          </a:bodyPr>
          <a:lstStyle/>
          <a:p>
            <a:r>
              <a:rPr lang="en-US" dirty="0" smtClean="0"/>
              <a:t>FORBS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97828"/>
            <a:ext cx="316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Heterotheca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villosa</a:t>
            </a:r>
            <a:r>
              <a:rPr lang="en-US" sz="2800" i="1" dirty="0" smtClean="0"/>
              <a:t> </a:t>
            </a:r>
            <a:endParaRPr lang="en-US" sz="2800" i="1" dirty="0"/>
          </a:p>
        </p:txBody>
      </p:sp>
      <p:pic>
        <p:nvPicPr>
          <p:cNvPr id="6" name="Picture 5" descr="CHV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4167" y="914400"/>
            <a:ext cx="8686800" cy="5791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33" y="995900"/>
            <a:ext cx="3728922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2115" y="545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airy </a:t>
            </a:r>
            <a:r>
              <a:rPr lang="en-US" dirty="0" err="1" smtClean="0"/>
              <a:t>goldenaster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4876800"/>
            <a:ext cx="2895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HEVI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769</Words>
  <Application>Microsoft Office PowerPoint</Application>
  <PresentationFormat>On-screen Show (4:3)</PresentationFormat>
  <Paragraphs>226</Paragraphs>
  <Slides>67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FORBS</vt:lpstr>
      <vt:lpstr>PowerPoint Presentation</vt:lpstr>
      <vt:lpstr>PowerPoint Presentation</vt:lpstr>
      <vt:lpstr>FORBS</vt:lpstr>
      <vt:lpstr>FORBS</vt:lpstr>
      <vt:lpstr>FORBS</vt:lpstr>
      <vt:lpstr>FORBS</vt:lpstr>
      <vt:lpstr>FORBS</vt:lpstr>
      <vt:lpstr>FORBS</vt:lpstr>
      <vt:lpstr>PowerPoint Presentation</vt:lpstr>
      <vt:lpstr>FORBS</vt:lpstr>
      <vt:lpstr>PowerPoint Presentation</vt:lpstr>
      <vt:lpstr>PowerPoint Presentation</vt:lpstr>
      <vt:lpstr>PowerPoint Presentation</vt:lpstr>
      <vt:lpstr>FORBS</vt:lpstr>
      <vt:lpstr>PowerPoint Presentation</vt:lpstr>
      <vt:lpstr>PowerPoint Presentation</vt:lpstr>
      <vt:lpstr>PowerPoint Presentation</vt:lpstr>
      <vt:lpstr>PowerPoint Presentation</vt:lpstr>
      <vt:lpstr>FORBS</vt:lpstr>
      <vt:lpstr>PowerPoint Presentation</vt:lpstr>
      <vt:lpstr>PowerPoint Presentation</vt:lpstr>
      <vt:lpstr>FORBS</vt:lpstr>
      <vt:lpstr>FORBS</vt:lpstr>
      <vt:lpstr>FORBS</vt:lpstr>
      <vt:lpstr>PowerPoint Presentation</vt:lpstr>
      <vt:lpstr>PowerPoint Presentation</vt:lpstr>
      <vt:lpstr>PowerPoint Presentation</vt:lpstr>
      <vt:lpstr>FORBS</vt:lpstr>
      <vt:lpstr>FORBS</vt:lpstr>
      <vt:lpstr>FORBS</vt:lpstr>
      <vt:lpstr>FORBS</vt:lpstr>
      <vt:lpstr>FORBS</vt:lpstr>
      <vt:lpstr>PowerPoint Presentation</vt:lpstr>
      <vt:lpstr>FORBS</vt:lpstr>
      <vt:lpstr>LIIN (Lithospermum incisum)</vt:lpstr>
      <vt:lpstr>FORBS</vt:lpstr>
      <vt:lpstr>FORBS</vt:lpstr>
      <vt:lpstr>FORBS</vt:lpstr>
      <vt:lpstr>FORBS</vt:lpstr>
      <vt:lpstr>FORBS</vt:lpstr>
      <vt:lpstr>FORBS</vt:lpstr>
      <vt:lpstr>FORBS</vt:lpstr>
      <vt:lpstr>FORBS</vt:lpstr>
      <vt:lpstr>FORBS</vt:lpstr>
      <vt:lpstr>PowerPoint Presentation</vt:lpstr>
      <vt:lpstr>PowerPoint Presentation</vt:lpstr>
      <vt:lpstr>PowerPoint Presentation</vt:lpstr>
      <vt:lpstr>FORBS</vt:lpstr>
      <vt:lpstr>FORBS</vt:lpstr>
      <vt:lpstr>FORBS</vt:lpstr>
      <vt:lpstr>PowerPoint Presentation</vt:lpstr>
      <vt:lpstr>FORBS</vt:lpstr>
      <vt:lpstr>FORBS</vt:lpstr>
      <vt:lpstr>FORBS</vt:lpstr>
      <vt:lpstr>FORBS</vt:lpstr>
      <vt:lpstr>PowerPoint Presentation</vt:lpstr>
      <vt:lpstr>FORBS</vt:lpstr>
      <vt:lpstr>FORBS</vt:lpstr>
      <vt:lpstr>FORBS</vt:lpstr>
      <vt:lpstr>PowerPoint Presentation</vt:lpstr>
      <vt:lpstr>FORBS</vt:lpstr>
      <vt:lpstr>PowerPoint Presentation</vt:lpstr>
      <vt:lpstr>FORBS</vt:lpstr>
      <vt:lpstr>CACTUS</vt:lpstr>
      <vt:lpstr>CACTUS</vt:lpstr>
      <vt:lpstr>FORBS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</dc:title>
  <dc:creator>Jai Ling</dc:creator>
  <cp:lastModifiedBy>Dufek, Nickolas</cp:lastModifiedBy>
  <cp:revision>62</cp:revision>
  <cp:lastPrinted>2013-05-20T21:02:18Z</cp:lastPrinted>
  <dcterms:created xsi:type="dcterms:W3CDTF">2009-12-14T16:54:50Z</dcterms:created>
  <dcterms:modified xsi:type="dcterms:W3CDTF">2016-05-18T21:00:11Z</dcterms:modified>
</cp:coreProperties>
</file>